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handoutMasterIdLst>
    <p:handoutMasterId r:id="rId12"/>
  </p:handoutMasterIdLst>
  <p:sldIdLst>
    <p:sldId id="256" r:id="rId3"/>
    <p:sldId id="257" r:id="rId4"/>
    <p:sldId id="258" r:id="rId5"/>
    <p:sldId id="259" r:id="rId6"/>
    <p:sldId id="260" r:id="rId7"/>
    <p:sldId id="1053" r:id="rId8"/>
    <p:sldId id="1054" r:id="rId9"/>
    <p:sldId id="263" r:id="rId10"/>
    <p:sldId id="105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1F38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34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230E7FF-03D9-689C-0C42-DE3D799267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FB1256-E2D1-1D87-6CF2-3AF71EBFC6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9064F-4B38-4780-B0F2-0B5582EE7C24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6B400E-28CB-6EB1-43AD-74358F9CCC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A9AD3-184A-4D4B-5A7B-F0AFB140A84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45B7FB-EFF3-47EC-A318-DE331BEB7F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49764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91082-14AF-4057-9ED5-45B504F80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EDCA56-83B0-40F8-BC84-8B3A2D699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83D98-D62E-45C8-BED0-6FA9C9228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786F7-6D2B-4089-9835-F4DCC1E435D9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0975F-AFE3-45AD-BFAA-FE119C2F6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28AEF-C5F0-4EBA-A99F-CB291F76A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AB6E7-8AAF-413D-BF1A-4449A5F40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6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797CA-A2CC-4F57-B3D7-E0476E68C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DD4567-6B92-4207-8BFA-6C3EF7CB29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843EF-FDD5-4A2F-94B5-A889EB3B2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786F7-6D2B-4089-9835-F4DCC1E435D9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6649D-F98D-40E7-B054-24A391559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97F92-94FA-4CF4-8953-273BFE9D0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AB6E7-8AAF-413D-BF1A-4449A5F40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33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5F59F7-DDF7-45C5-8DAA-A42FE19289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0C04C2-CBC1-4687-8B7F-B1D6FFAEC4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2B491-D7C4-4E62-8400-C676DBDD3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786F7-6D2B-4089-9835-F4DCC1E435D9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961AE-0D1B-4F85-B7EC-343A21BC9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5BCA4-E7DF-422F-A525-92AD6C3AF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AB6E7-8AAF-413D-BF1A-4449A5F40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22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F2FDC-A983-8C61-4391-44C39CB1E9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568975-C7FB-E8BC-E47F-C17D36C9B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09A91-34EB-72B1-109E-5A5F982DF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9D6A1-5579-4FC4-9F70-D13E6F8372AC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DBA2D-AEA4-4D96-25A4-9D8D97507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8CEF0-4856-1039-8067-092317A06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E11FB-92E4-44B6-9F48-C78673EA93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147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79CB1-F5BC-784E-A9D2-F5D4EAEA8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5228D-2B8D-FDF1-C967-D08B94615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ABAF7-3A91-7634-9411-D6DA236CD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9D6A1-5579-4FC4-9F70-D13E6F8372AC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EF8C7-1E82-C124-5AC0-12FB47DD9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02834-3140-BE3C-3EEE-FFCB025F6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E11FB-92E4-44B6-9F48-C78673EA93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245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8E31C-3129-FE29-6D72-AB7554A3E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B035AE-1FF4-5C21-1534-F4876FFA7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2ECD0-81AC-DACB-B0CC-81E905E3E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9D6A1-5579-4FC4-9F70-D13E6F8372AC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F7D10-6AD2-70C1-B9F0-9BA61082D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33979-4A64-0307-B522-51500EC19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E11FB-92E4-44B6-9F48-C78673EA93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409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48C00-9F5E-9E03-BDCA-7A962D4DA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CF7D0-FB04-D5E5-1656-AA914E0E63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CB4509-1324-597D-ABB4-0D26E179C6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DB55D8-099D-7BD7-C102-A8D71AECD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9D6A1-5579-4FC4-9F70-D13E6F8372AC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E778DE-A5AF-0246-D3FE-E6B151A87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710A64-291C-BF42-10A8-10DC0E26B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E11FB-92E4-44B6-9F48-C78673EA93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603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1DF75-48FE-D774-9262-0F6738A3F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2FC069-2367-0A4D-F1CE-C1CBFF850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BE7EAD-505D-64FF-E123-01C283BA77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DEE0B1-7FC3-C19D-A139-4D8CE9B0E1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583E93-91E0-F81C-165E-7F4A19310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F622AC-0A1C-1CD3-E2AE-010060760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9D6A1-5579-4FC4-9F70-D13E6F8372AC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FCFA30-3CAA-45CB-4E55-DCC9A9EBA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D40BDA-81F1-AEB4-6BD9-D2A0D355C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E11FB-92E4-44B6-9F48-C78673EA93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689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A86C4-8B07-6864-B659-911FF0CD9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047C43-78F3-BC6A-743A-11C9D93EE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9D6A1-5579-4FC4-9F70-D13E6F8372AC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439571-5329-A586-C64F-4B6B17D9D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9F10E8-680B-8E50-E82E-785F7E2A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E11FB-92E4-44B6-9F48-C78673EA93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325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19C0D0-2771-4231-C5C0-4069A1281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9D6A1-5579-4FC4-9F70-D13E6F8372AC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251059-42B9-5B94-DB04-790A901FA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B38BD-5358-5354-E9B3-478D0B013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E11FB-92E4-44B6-9F48-C78673EA93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66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928F5-0202-14F0-7F66-87FBDB9A0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B5B1E-7311-C2BD-BA0D-1E20D8839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74BCCB-11D5-A22A-586F-20C3D3DBE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D88463-DB38-C466-B3A6-9E4800E07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9D6A1-5579-4FC4-9F70-D13E6F8372AC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5C2A0-553D-8E2D-F6CE-1F056920A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37A22B-AA5D-CCFE-BB4F-6082FD788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E11FB-92E4-44B6-9F48-C78673EA93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200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C863E-81C3-448A-9B2F-F8CEEA2D5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19E1E-E236-426E-B27C-F88AA47E4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CF579-EE9A-4FB7-86F3-E2BFF44B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786F7-6D2B-4089-9835-F4DCC1E435D9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1F1C3-A6FD-4C9D-B00A-9C19D7866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D3B19-9696-4950-AED4-9D71DF09F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AB6E7-8AAF-413D-BF1A-4449A5F40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00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7F342-CAB2-90D9-A716-816BAEB17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D72F7B-3A12-B3E0-71E9-17B63958ED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2CD5A5-4D13-0E9F-F8D4-4F06BC7CDB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A2AF51-3AA1-6393-10D0-10F4E4E4D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9D6A1-5579-4FC4-9F70-D13E6F8372AC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633F99-4AFF-3D19-991B-8E2C8CAC4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2BDC2-F805-AC48-70F2-F0CA54ECE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E11FB-92E4-44B6-9F48-C78673EA93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13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193CC-AA38-511E-58BD-BFBC1CAE8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48FB5-728D-3361-3EFA-15A19FDD33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DC6364-C534-5CA4-2727-361A12EC4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9D6A1-5579-4FC4-9F70-D13E6F8372AC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780E4-5540-D4DA-B1FE-8DCAE1C1C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5094B-DFA9-E948-CC66-F11F41E49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E11FB-92E4-44B6-9F48-C78673EA93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081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CC7604-0C03-42F7-F98C-FFAE948B72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37A4BD-FC6F-9135-97D7-09D7169254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F148A1-1897-638D-5CC8-3768E4B98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9D6A1-5579-4FC4-9F70-D13E6F8372AC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39E5B3-DA90-2849-7CBF-1F8761528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6F049-E9FF-6680-EB51-465F2E12E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E11FB-92E4-44B6-9F48-C78673EA93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328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6EB42-782F-4A44-A965-7E3C1642F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53764-92BC-4143-A63B-0EB35A018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A1FE4-0C1E-457F-885D-73EBAE934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786F7-6D2B-4089-9835-F4DCC1E435D9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87B03-5261-4D0B-BAEE-6D645004C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015CC-A7BF-4F73-8BDC-78C3150C4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AB6E7-8AAF-413D-BF1A-4449A5F40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6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20510-2AD7-4268-9433-EEFDFCEEE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25F5F-4890-4985-9764-23F7F72A68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127CD-5CA9-416F-ABC2-1A1476575F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4A8A3E-0215-4BA2-9D48-BF7C1802C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786F7-6D2B-4089-9835-F4DCC1E435D9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8C6481-F58D-47BC-A836-1FC5ED7FB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09951-4E28-4907-8250-B074DCE23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AB6E7-8AAF-413D-BF1A-4449A5F40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56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3EFDF-D334-49CD-A33F-2945701B5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F0C19-6A59-4439-AD93-87D295433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C8FCD9-403E-40F7-A543-3F4B1697A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C60C34-F4CB-4D0A-BCE5-C409D66AE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C6E3F6-8A89-473B-8995-7FD80FCFAF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10CED7-AFAA-4BEC-B05E-B6001E22A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786F7-6D2B-4089-9835-F4DCC1E435D9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A5EE71-EC93-4E0B-ABBA-4206A82CC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E87A7E-A175-4F40-A9E4-D4A52974F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AB6E7-8AAF-413D-BF1A-4449A5F40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9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C9833-070F-4D25-A265-69B340226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A6D8E5-4803-4963-9304-94D2B8B92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786F7-6D2B-4089-9835-F4DCC1E435D9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57801D-56EF-42B8-AE25-208A44AEE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9D175D-F806-4104-A5AD-87308740D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AB6E7-8AAF-413D-BF1A-4449A5F40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93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374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0B191-A81E-4505-832E-BFA1ACB8B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B2418-F0F0-4F7D-AAB1-EA26F7880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7716A9-4E29-495E-8F60-B8813FB0E5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46F3A-0764-4055-B48A-E19DB67DA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786F7-6D2B-4089-9835-F4DCC1E435D9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3C4A2C-4143-4399-A573-DB7F5B697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5A0FEE-84FB-4316-ADDA-7F4690B25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AB6E7-8AAF-413D-BF1A-4449A5F40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8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AE547-88F8-4576-A1DE-98CCF6CAE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F6D958-0909-4F86-BBE5-512F5CEB3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1555B8-64ED-4E53-B590-9D238835FF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0462C1-057B-4AF0-AC1D-E1AC32DF7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786F7-6D2B-4089-9835-F4DCC1E435D9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40B54B-6536-4CD7-ACC0-13AC687D4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11CF78-1348-4B10-A464-1F0C1FC97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AB6E7-8AAF-413D-BF1A-4449A5F40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99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E29770-A0CC-4DD5-988A-D67AA30F6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87AE1-6FDE-44BE-979F-B120B22C06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EBC58-A31C-422D-95DB-AF7221C556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786F7-6D2B-4089-9835-F4DCC1E435D9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4DDB6-D4A7-4ACD-B882-18046F0675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FDEAB-368F-4AC5-8131-F0CC079606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6AB6E7-8AAF-413D-BF1A-4449A5F40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868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2DA3DA-2E67-43FC-F257-606AE3FC6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A5286-78A0-38E5-24A0-BDF12BA719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303C1-34FE-38EC-B480-03F67EE179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9D6A1-5579-4FC4-9F70-D13E6F8372AC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E7AB4-653E-BB64-9B92-5B5C2AE80B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EADF3-8A0A-B81C-D754-9144278BAF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E11FB-92E4-44B6-9F48-C78673EA93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9259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sv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8CB00B-E6D0-D191-7E15-781854A274B2}"/>
              </a:ext>
            </a:extLst>
          </p:cNvPr>
          <p:cNvSpPr txBox="1"/>
          <p:nvPr/>
        </p:nvSpPr>
        <p:spPr>
          <a:xfrm>
            <a:off x="5191125" y="4150667"/>
            <a:ext cx="6999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Parking Assistance</a:t>
            </a:r>
            <a:endParaRPr lang="en-IN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1CAEAFD-B2E1-316B-E0FA-64CB73368825}"/>
              </a:ext>
            </a:extLst>
          </p:cNvPr>
          <p:cNvGrpSpPr/>
          <p:nvPr/>
        </p:nvGrpSpPr>
        <p:grpSpPr>
          <a:xfrm>
            <a:off x="127000" y="127000"/>
            <a:ext cx="1132547" cy="406400"/>
            <a:chOff x="127000" y="127000"/>
            <a:chExt cx="1132547" cy="406400"/>
          </a:xfrm>
        </p:grpSpPr>
        <p:pic>
          <p:nvPicPr>
            <p:cNvPr id="16" name="Graphic 15" descr="World with solid fill">
              <a:extLst>
                <a:ext uri="{FF2B5EF4-FFF2-40B4-BE49-F238E27FC236}">
                  <a16:creationId xmlns:a16="http://schemas.microsoft.com/office/drawing/2014/main" id="{2E86E690-8E9D-40AF-17E0-AFC04AD16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7000" y="127000"/>
              <a:ext cx="406400" cy="406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EA0416C-F50A-6E32-79AB-542164275C5C}"/>
                </a:ext>
              </a:extLst>
            </p:cNvPr>
            <p:cNvSpPr txBox="1"/>
            <p:nvPr/>
          </p:nvSpPr>
          <p:spPr>
            <a:xfrm>
              <a:off x="429552" y="191700"/>
              <a:ext cx="8299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Lora" pitchFamily="2" charset="0"/>
                </a:rPr>
                <a:t>IoT</a:t>
              </a:r>
              <a:endParaRPr lang="en-IN" sz="1200" dirty="0">
                <a:solidFill>
                  <a:schemeClr val="bg1"/>
                </a:solidFill>
                <a:latin typeface="Lor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77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75000"/>
              </a:schemeClr>
            </a:gs>
            <a:gs pos="57000">
              <a:schemeClr val="accent2">
                <a:lumMod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 descr="World with solid fill">
            <a:extLst>
              <a:ext uri="{FF2B5EF4-FFF2-40B4-BE49-F238E27FC236}">
                <a16:creationId xmlns:a16="http://schemas.microsoft.com/office/drawing/2014/main" id="{4FD80BCE-CC32-868F-3538-F7C1E9DD9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000" y="127000"/>
            <a:ext cx="406400" cy="4064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F5211C9-94F2-63CF-0190-954630357A79}"/>
              </a:ext>
            </a:extLst>
          </p:cNvPr>
          <p:cNvSpPr/>
          <p:nvPr/>
        </p:nvSpPr>
        <p:spPr>
          <a:xfrm>
            <a:off x="533400" y="714177"/>
            <a:ext cx="5270241" cy="113328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 :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G. </a:t>
            </a:r>
            <a:r>
              <a:rPr lang="en-US" sz="2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Niveditha</a:t>
            </a:r>
            <a:endParaRPr 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0B092F0-0ED3-611D-D292-F2DDD4D18C85}"/>
              </a:ext>
            </a:extLst>
          </p:cNvPr>
          <p:cNvSpPr/>
          <p:nvPr/>
        </p:nvSpPr>
        <p:spPr>
          <a:xfrm>
            <a:off x="330200" y="1869617"/>
            <a:ext cx="7294984" cy="3293105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Done By :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Atmakuri Nishanth ( 21R11A0558 )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Erramuri Dhanush RajKumar ( 21R11A0567 )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Sapelly Sai Saharsh ( 21R11A0596 )</a:t>
            </a:r>
          </a:p>
        </p:txBody>
      </p:sp>
    </p:spTree>
    <p:extLst>
      <p:ext uri="{BB962C8B-B14F-4D97-AF65-F5344CB8AC3E}">
        <p14:creationId xmlns:p14="http://schemas.microsoft.com/office/powerpoint/2010/main" val="344006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75000"/>
              </a:schemeClr>
            </a:gs>
            <a:gs pos="57000">
              <a:schemeClr val="accent2">
                <a:lumMod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A890ADE-50F4-298B-3480-D513CC2BF2C3}"/>
              </a:ext>
            </a:extLst>
          </p:cNvPr>
          <p:cNvGrpSpPr/>
          <p:nvPr/>
        </p:nvGrpSpPr>
        <p:grpSpPr>
          <a:xfrm>
            <a:off x="429552" y="1294644"/>
            <a:ext cx="5966151" cy="1226298"/>
            <a:chOff x="3029461" y="1244825"/>
            <a:chExt cx="6096000" cy="122629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A705D86-29E7-5DD7-569C-65C77F02A09F}"/>
                </a:ext>
              </a:extLst>
            </p:cNvPr>
            <p:cNvSpPr txBox="1"/>
            <p:nvPr/>
          </p:nvSpPr>
          <p:spPr>
            <a:xfrm>
              <a:off x="3029461" y="1891156"/>
              <a:ext cx="6096000" cy="5799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003CF63-1752-F8D5-45E6-E1CDD2407BEF}"/>
                </a:ext>
              </a:extLst>
            </p:cNvPr>
            <p:cNvSpPr txBox="1"/>
            <p:nvPr/>
          </p:nvSpPr>
          <p:spPr>
            <a:xfrm>
              <a:off x="3029461" y="1244825"/>
              <a:ext cx="60960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3600" b="1" i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CONTENTS</a:t>
              </a:r>
              <a:endParaRPr lang="en-I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2" name="Graphic 11" descr="World with solid fill">
            <a:extLst>
              <a:ext uri="{FF2B5EF4-FFF2-40B4-BE49-F238E27FC236}">
                <a16:creationId xmlns:a16="http://schemas.microsoft.com/office/drawing/2014/main" id="{97E77A7B-610D-2D35-D758-4F027F565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000" y="127000"/>
            <a:ext cx="406400" cy="4064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E6F69DD-317F-99DB-E34C-B33730771330}"/>
              </a:ext>
            </a:extLst>
          </p:cNvPr>
          <p:cNvSpPr/>
          <p:nvPr/>
        </p:nvSpPr>
        <p:spPr>
          <a:xfrm>
            <a:off x="533399" y="2230958"/>
            <a:ext cx="2952447" cy="78377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just"/>
            <a:r>
              <a:rPr lang="en-US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  <a:p>
            <a:pPr algn="just"/>
            <a:endParaRPr lang="en-IN" sz="24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132EE2A-9A81-8C93-C1B9-7BE38C11C6B0}"/>
              </a:ext>
            </a:extLst>
          </p:cNvPr>
          <p:cNvSpPr/>
          <p:nvPr/>
        </p:nvSpPr>
        <p:spPr>
          <a:xfrm>
            <a:off x="8810001" y="2233034"/>
            <a:ext cx="2952447" cy="78377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just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</a:p>
          <a:p>
            <a:pPr algn="just"/>
            <a:endParaRPr lang="en-IN" sz="24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8E60E6A-F30E-1C26-AD33-E8AFD316090A}"/>
              </a:ext>
            </a:extLst>
          </p:cNvPr>
          <p:cNvSpPr/>
          <p:nvPr/>
        </p:nvSpPr>
        <p:spPr>
          <a:xfrm>
            <a:off x="429552" y="4607247"/>
            <a:ext cx="2952447" cy="78377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just"/>
            <a:r>
              <a:rPr lang="en-US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</a:p>
          <a:p>
            <a:pPr algn="just"/>
            <a:endParaRPr lang="en-IN" sz="24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FECDF6C-AABB-B1C8-4622-804EC5733050}"/>
              </a:ext>
            </a:extLst>
          </p:cNvPr>
          <p:cNvSpPr/>
          <p:nvPr/>
        </p:nvSpPr>
        <p:spPr>
          <a:xfrm>
            <a:off x="8810001" y="4607247"/>
            <a:ext cx="2952447" cy="78377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just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Configuration</a:t>
            </a:r>
          </a:p>
          <a:p>
            <a:pPr algn="just"/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12877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75000"/>
              </a:schemeClr>
            </a:gs>
            <a:gs pos="57000">
              <a:schemeClr val="accent2">
                <a:lumMod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C9EC904-A8C7-27A8-7D6F-7178CF07335F}"/>
              </a:ext>
            </a:extLst>
          </p:cNvPr>
          <p:cNvGrpSpPr/>
          <p:nvPr/>
        </p:nvGrpSpPr>
        <p:grpSpPr>
          <a:xfrm>
            <a:off x="127000" y="127000"/>
            <a:ext cx="11993809" cy="4567344"/>
            <a:chOff x="127000" y="127000"/>
            <a:chExt cx="11993809" cy="4567344"/>
          </a:xfrm>
        </p:grpSpPr>
        <p:pic>
          <p:nvPicPr>
            <p:cNvPr id="3" name="Graphic 2" descr="World with solid fill">
              <a:extLst>
                <a:ext uri="{FF2B5EF4-FFF2-40B4-BE49-F238E27FC236}">
                  <a16:creationId xmlns:a16="http://schemas.microsoft.com/office/drawing/2014/main" id="{F7683223-0A02-2AD2-43E2-2F3385195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7000" y="127000"/>
              <a:ext cx="406400" cy="4064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A267F61-54FD-631A-47C8-6EB18B332186}"/>
                </a:ext>
              </a:extLst>
            </p:cNvPr>
            <p:cNvGrpSpPr/>
            <p:nvPr/>
          </p:nvGrpSpPr>
          <p:grpSpPr>
            <a:xfrm>
              <a:off x="429552" y="1149834"/>
              <a:ext cx="11691257" cy="3544510"/>
              <a:chOff x="860412" y="665085"/>
              <a:chExt cx="11691257" cy="354451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4A8F5B-9E34-641A-2E60-B6BBA87DFBCF}"/>
                  </a:ext>
                </a:extLst>
              </p:cNvPr>
              <p:cNvSpPr txBox="1"/>
              <p:nvPr/>
            </p:nvSpPr>
            <p:spPr>
              <a:xfrm>
                <a:off x="860412" y="1398056"/>
                <a:ext cx="11691257" cy="28115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000" dirty="0">
                    <a:solidFill>
                      <a:schemeClr val="bg1"/>
                    </a:solidFill>
                  </a:rPr>
                  <a:t>The project proposes a Smart Parking System with Availability Detection, leveraging IoT technology to enhance parking efficiency and user experience. Ultrasonic sensors placed strategically in parking areas detect vehicle presence and distance. A central microcontroller processes sensor data in real-time to determine available parking spaces. Indicator lights guide drivers with red for occupied and green for vacant spots. Advanced features could include displaying availability on a smartphone app. The system aims to streamline parking, improve user experience, and potentially reduce traffic congestion.</a:t>
                </a:r>
                <a:endParaRPr lang="en-US" sz="2000" b="0" i="0" dirty="0">
                  <a:solidFill>
                    <a:schemeClr val="bg1"/>
                  </a:solidFill>
                  <a:effectLst/>
                  <a:latin typeface="Lora" pitchFamily="2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6EC0BD-9107-AE2A-45A0-6E9B3DC3915F}"/>
                  </a:ext>
                </a:extLst>
              </p:cNvPr>
              <p:cNvSpPr txBox="1"/>
              <p:nvPr/>
            </p:nvSpPr>
            <p:spPr>
              <a:xfrm>
                <a:off x="860412" y="665085"/>
                <a:ext cx="50380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1" i="0" dirty="0">
                    <a:solidFill>
                      <a:schemeClr val="bg1"/>
                    </a:solidFill>
                    <a:effectLst/>
                    <a:latin typeface="+mj-lt"/>
                  </a:rPr>
                  <a:t>ABSTRACT</a:t>
                </a:r>
                <a:endParaRPr lang="en-IN" sz="36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320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75000"/>
              </a:schemeClr>
            </a:gs>
            <a:gs pos="57000">
              <a:schemeClr val="accent2">
                <a:lumMod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5F338E3-04A1-0963-AE8B-F4996567F630}"/>
              </a:ext>
            </a:extLst>
          </p:cNvPr>
          <p:cNvGrpSpPr/>
          <p:nvPr/>
        </p:nvGrpSpPr>
        <p:grpSpPr>
          <a:xfrm>
            <a:off x="127000" y="127000"/>
            <a:ext cx="6372551" cy="5743496"/>
            <a:chOff x="127000" y="127000"/>
            <a:chExt cx="6372551" cy="5743496"/>
          </a:xfrm>
        </p:grpSpPr>
        <p:pic>
          <p:nvPicPr>
            <p:cNvPr id="3" name="Graphic 2" descr="World with solid fill">
              <a:extLst>
                <a:ext uri="{FF2B5EF4-FFF2-40B4-BE49-F238E27FC236}">
                  <a16:creationId xmlns:a16="http://schemas.microsoft.com/office/drawing/2014/main" id="{CBBAD18C-9152-B2F8-40D1-E8C7326FE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7000" y="127000"/>
              <a:ext cx="406400" cy="4064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A42965A-CF8F-405F-95B9-72D260993C05}"/>
                </a:ext>
              </a:extLst>
            </p:cNvPr>
            <p:cNvGrpSpPr/>
            <p:nvPr/>
          </p:nvGrpSpPr>
          <p:grpSpPr>
            <a:xfrm>
              <a:off x="533400" y="613515"/>
              <a:ext cx="5966151" cy="5256981"/>
              <a:chOff x="429986" y="858164"/>
              <a:chExt cx="5966151" cy="525698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A71E58-21E5-5008-B913-3718A69D491B}"/>
                  </a:ext>
                </a:extLst>
              </p:cNvPr>
              <p:cNvSpPr txBox="1"/>
              <p:nvPr/>
            </p:nvSpPr>
            <p:spPr>
              <a:xfrm>
                <a:off x="429986" y="1461499"/>
                <a:ext cx="5966151" cy="4653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b="0" i="0" dirty="0">
                    <a:solidFill>
                      <a:schemeClr val="bg1"/>
                    </a:solidFill>
                    <a:effectLst/>
                  </a:rPr>
                  <a:t>The existing system works based on the radar which are installed within the ground with a gap lef</a:t>
                </a:r>
                <a:r>
                  <a:rPr lang="en-US" sz="2000" dirty="0">
                    <a:solidFill>
                      <a:schemeClr val="bg1"/>
                    </a:solidFill>
                  </a:rPr>
                  <a:t>t to detect the presence of the vehicle present in the parking lot.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b="0" i="0" dirty="0">
                    <a:solidFill>
                      <a:schemeClr val="bg1"/>
                    </a:solidFill>
                    <a:effectLst/>
                  </a:rPr>
                  <a:t>This method fails in the transmission of real time data to any user with the help of an application.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</a:rPr>
                  <a:t>Radar parking systems struggle with details, have weather misconceptions, and miss low objects. They're expensive and some find them privacy intrusive.</a:t>
                </a:r>
                <a:endParaRPr lang="en-US" sz="2000" b="0" i="0" dirty="0">
                  <a:solidFill>
                    <a:schemeClr val="bg1"/>
                  </a:solidFill>
                  <a:effectLst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C22ED2-B028-1962-117D-03FB33FBC782}"/>
                  </a:ext>
                </a:extLst>
              </p:cNvPr>
              <p:cNvSpPr txBox="1"/>
              <p:nvPr/>
            </p:nvSpPr>
            <p:spPr>
              <a:xfrm>
                <a:off x="429986" y="858164"/>
                <a:ext cx="596615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800" b="1" i="0" dirty="0">
                    <a:solidFill>
                      <a:schemeClr val="bg1"/>
                    </a:solidFill>
                    <a:effectLst/>
                  </a:rPr>
                  <a:t>Existing System</a:t>
                </a:r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578CA85-3160-B847-518D-D5941A46E403}"/>
              </a:ext>
            </a:extLst>
          </p:cNvPr>
          <p:cNvSpPr/>
          <p:nvPr/>
        </p:nvSpPr>
        <p:spPr>
          <a:xfrm>
            <a:off x="6814911" y="1581523"/>
            <a:ext cx="5095875" cy="3924300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effectLst>
            <a:glow rad="127000">
              <a:srgbClr val="FF5050">
                <a:alpha val="43922"/>
              </a:srgb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789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75000"/>
              </a:schemeClr>
            </a:gs>
            <a:gs pos="57000">
              <a:schemeClr val="accent2">
                <a:lumMod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5F338E3-04A1-0963-AE8B-F4996567F630}"/>
              </a:ext>
            </a:extLst>
          </p:cNvPr>
          <p:cNvGrpSpPr/>
          <p:nvPr/>
        </p:nvGrpSpPr>
        <p:grpSpPr>
          <a:xfrm>
            <a:off x="127000" y="127000"/>
            <a:ext cx="11716076" cy="6525156"/>
            <a:chOff x="127000" y="127000"/>
            <a:chExt cx="11716076" cy="6525156"/>
          </a:xfrm>
        </p:grpSpPr>
        <p:pic>
          <p:nvPicPr>
            <p:cNvPr id="3" name="Graphic 2" descr="World with solid fill">
              <a:extLst>
                <a:ext uri="{FF2B5EF4-FFF2-40B4-BE49-F238E27FC236}">
                  <a16:creationId xmlns:a16="http://schemas.microsoft.com/office/drawing/2014/main" id="{CBBAD18C-9152-B2F8-40D1-E8C7326FE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7000" y="127000"/>
              <a:ext cx="406400" cy="4064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A42965A-CF8F-405F-95B9-72D260993C05}"/>
                </a:ext>
              </a:extLst>
            </p:cNvPr>
            <p:cNvGrpSpPr/>
            <p:nvPr/>
          </p:nvGrpSpPr>
          <p:grpSpPr>
            <a:xfrm>
              <a:off x="533400" y="613515"/>
              <a:ext cx="11309676" cy="6038641"/>
              <a:chOff x="429986" y="858164"/>
              <a:chExt cx="11309676" cy="603864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A71E58-21E5-5008-B913-3718A69D491B}"/>
                  </a:ext>
                </a:extLst>
              </p:cNvPr>
              <p:cNvSpPr txBox="1"/>
              <p:nvPr/>
            </p:nvSpPr>
            <p:spPr>
              <a:xfrm>
                <a:off x="5773511" y="858164"/>
                <a:ext cx="5966151" cy="6038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b="0" i="0" dirty="0">
                    <a:solidFill>
                      <a:schemeClr val="bg1"/>
                    </a:solidFill>
                    <a:effectLst/>
                  </a:rPr>
                  <a:t>The proposed system works based on the latest IoT technology where sensors are installed within the walls in the parking lot.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b="0" i="0" dirty="0">
                    <a:solidFill>
                      <a:schemeClr val="bg1"/>
                    </a:solidFill>
                    <a:effectLst/>
                  </a:rPr>
                  <a:t>This method can be used in the real time transmission of the data regarding the available parking spaces in a parking lot even when the user is on move with the help of a central hub which transmits the data to the user’s device.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</a:rPr>
                  <a:t>This makes it easy for the user to choose a place to park his vehicle.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b="0" i="0" dirty="0">
                    <a:solidFill>
                      <a:schemeClr val="bg1"/>
                    </a:solidFill>
                    <a:effectLst/>
                  </a:rPr>
                  <a:t>This works with the help of various sensors and the central focus is not on a single device as of the existing system.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C22ED2-B028-1962-117D-03FB33FBC782}"/>
                  </a:ext>
                </a:extLst>
              </p:cNvPr>
              <p:cNvSpPr txBox="1"/>
              <p:nvPr/>
            </p:nvSpPr>
            <p:spPr>
              <a:xfrm>
                <a:off x="429986" y="858164"/>
                <a:ext cx="596615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800" b="1" i="0" dirty="0">
                    <a:solidFill>
                      <a:schemeClr val="bg1"/>
                    </a:solidFill>
                    <a:effectLst/>
                  </a:rPr>
                  <a:t>Proposed System</a:t>
                </a:r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578CA85-3160-B847-518D-D5941A46E403}"/>
              </a:ext>
            </a:extLst>
          </p:cNvPr>
          <p:cNvSpPr/>
          <p:nvPr/>
        </p:nvSpPr>
        <p:spPr>
          <a:xfrm>
            <a:off x="330200" y="1466850"/>
            <a:ext cx="5095875" cy="3924300"/>
          </a:xfrm>
          <a:prstGeom prst="round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4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effectLst>
            <a:glow rad="114300">
              <a:schemeClr val="accent5">
                <a:lumMod val="60000"/>
                <a:lumOff val="40000"/>
                <a:alpha val="44000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6302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75000"/>
              </a:schemeClr>
            </a:gs>
            <a:gs pos="57000">
              <a:schemeClr val="accent2">
                <a:lumMod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1C1DCA5-7CE9-BC1B-AF05-7D52ECD31FDB}"/>
              </a:ext>
            </a:extLst>
          </p:cNvPr>
          <p:cNvGrpSpPr/>
          <p:nvPr/>
        </p:nvGrpSpPr>
        <p:grpSpPr>
          <a:xfrm>
            <a:off x="243630" y="151034"/>
            <a:ext cx="12065001" cy="2689207"/>
            <a:chOff x="127000" y="127000"/>
            <a:chExt cx="11830749" cy="2689207"/>
          </a:xfrm>
        </p:grpSpPr>
        <p:pic>
          <p:nvPicPr>
            <p:cNvPr id="3" name="Graphic 2" descr="World with solid fill">
              <a:extLst>
                <a:ext uri="{FF2B5EF4-FFF2-40B4-BE49-F238E27FC236}">
                  <a16:creationId xmlns:a16="http://schemas.microsoft.com/office/drawing/2014/main" id="{CC33505D-2DAF-2EE8-48B8-59A9C379F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7000" y="127000"/>
              <a:ext cx="406400" cy="406400"/>
            </a:xfrm>
            <a:prstGeom prst="rect">
              <a:avLst/>
            </a:prstGeom>
          </p:spPr>
        </p:pic>
        <p:pic>
          <p:nvPicPr>
            <p:cNvPr id="6" name="Graphic 5" descr="World with solid fill">
              <a:extLst>
                <a:ext uri="{FF2B5EF4-FFF2-40B4-BE49-F238E27FC236}">
                  <a16:creationId xmlns:a16="http://schemas.microsoft.com/office/drawing/2014/main" id="{688A9EA1-5C66-8E36-B426-42589FCE3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7000" y="127000"/>
              <a:ext cx="406400" cy="406400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EE7DB3A-8E3E-2DA1-13F8-9FD35FABA02E}"/>
                </a:ext>
              </a:extLst>
            </p:cNvPr>
            <p:cNvGrpSpPr/>
            <p:nvPr/>
          </p:nvGrpSpPr>
          <p:grpSpPr>
            <a:xfrm>
              <a:off x="429552" y="533399"/>
              <a:ext cx="11528197" cy="2282808"/>
              <a:chOff x="949009" y="1156647"/>
              <a:chExt cx="10480178" cy="2282808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F53E43-FE23-0FC8-73D3-B3CF811C5ECD}"/>
                  </a:ext>
                </a:extLst>
              </p:cNvPr>
              <p:cNvSpPr txBox="1"/>
              <p:nvPr/>
            </p:nvSpPr>
            <p:spPr>
              <a:xfrm>
                <a:off x="1062310" y="1744567"/>
                <a:ext cx="10366877" cy="1694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400" b="0" i="0" dirty="0">
                    <a:solidFill>
                      <a:schemeClr val="bg1"/>
                    </a:solidFill>
                    <a:effectLst/>
                    <a:latin typeface="Lora" pitchFamily="2" charset="0"/>
                  </a:rPr>
                  <a:t>Hardware Requirements :</a:t>
                </a:r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chemeClr val="bg1"/>
                  </a:solidFill>
                  <a:latin typeface="Lora" pitchFamily="2" charset="0"/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chemeClr val="bg1"/>
                  </a:solidFill>
                  <a:latin typeface="Lora" pitchFamily="2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84CC36-AE8D-988C-127F-FEC211B75DDD}"/>
                  </a:ext>
                </a:extLst>
              </p:cNvPr>
              <p:cNvSpPr txBox="1"/>
              <p:nvPr/>
            </p:nvSpPr>
            <p:spPr>
              <a:xfrm>
                <a:off x="949009" y="1156647"/>
                <a:ext cx="50380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1" i="0" dirty="0">
                    <a:solidFill>
                      <a:schemeClr val="bg1"/>
                    </a:solidFill>
                    <a:effectLst/>
                    <a:latin typeface="Lora" pitchFamily="2" charset="0"/>
                  </a:rPr>
                  <a:t>System Configuration</a:t>
                </a:r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2F69EBE-BCBE-DC9C-411E-757159503E1F}"/>
              </a:ext>
            </a:extLst>
          </p:cNvPr>
          <p:cNvGrpSpPr/>
          <p:nvPr/>
        </p:nvGrpSpPr>
        <p:grpSpPr>
          <a:xfrm>
            <a:off x="348217" y="4550372"/>
            <a:ext cx="1978105" cy="1999665"/>
            <a:chOff x="4186468" y="1571086"/>
            <a:chExt cx="1978105" cy="1999665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C82B4F3-6C64-0C6A-5EA3-9EF17FB20D84}"/>
                </a:ext>
              </a:extLst>
            </p:cNvPr>
            <p:cNvSpPr/>
            <p:nvPr/>
          </p:nvSpPr>
          <p:spPr>
            <a:xfrm>
              <a:off x="4548937" y="1571086"/>
              <a:ext cx="1315618" cy="1565339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3FC8B4-B49E-2D63-F583-CB67F836AA3D}"/>
                </a:ext>
              </a:extLst>
            </p:cNvPr>
            <p:cNvSpPr txBox="1"/>
            <p:nvPr/>
          </p:nvSpPr>
          <p:spPr>
            <a:xfrm>
              <a:off x="4186468" y="3201419"/>
              <a:ext cx="1978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800" b="0" i="0" dirty="0">
                  <a:solidFill>
                    <a:schemeClr val="bg1"/>
                  </a:solidFill>
                  <a:effectLst/>
                  <a:latin typeface="Lora" pitchFamily="2" charset="0"/>
                </a:rPr>
                <a:t>Arduino Uno</a:t>
              </a:r>
              <a:endParaRPr lang="en-IN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18578F8-B25B-3198-2EF1-B1FC7A169574}"/>
              </a:ext>
            </a:extLst>
          </p:cNvPr>
          <p:cNvGrpSpPr/>
          <p:nvPr/>
        </p:nvGrpSpPr>
        <p:grpSpPr>
          <a:xfrm>
            <a:off x="8848552" y="1461632"/>
            <a:ext cx="2565653" cy="2284640"/>
            <a:chOff x="9097287" y="1430945"/>
            <a:chExt cx="2565653" cy="228464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4CF1A81-A18F-2D24-425C-2288784CA4F0}"/>
                </a:ext>
              </a:extLst>
            </p:cNvPr>
            <p:cNvSpPr/>
            <p:nvPr/>
          </p:nvSpPr>
          <p:spPr>
            <a:xfrm>
              <a:off x="9218376" y="1430945"/>
              <a:ext cx="1557517" cy="1868480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75B9DB-1695-A616-38BD-A9DF570E67F5}"/>
                </a:ext>
              </a:extLst>
            </p:cNvPr>
            <p:cNvSpPr txBox="1"/>
            <p:nvPr/>
          </p:nvSpPr>
          <p:spPr>
            <a:xfrm>
              <a:off x="9097287" y="3252381"/>
              <a:ext cx="2565653" cy="463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chemeClr val="bg1"/>
                  </a:solidFill>
                  <a:latin typeface="Lora" pitchFamily="2" charset="0"/>
                </a:rPr>
                <a:t>Ultrasonic Sensors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9A86E0B-A078-8547-CE9C-7AD0596826D4}"/>
              </a:ext>
            </a:extLst>
          </p:cNvPr>
          <p:cNvGrpSpPr/>
          <p:nvPr/>
        </p:nvGrpSpPr>
        <p:grpSpPr>
          <a:xfrm>
            <a:off x="3838673" y="4573935"/>
            <a:ext cx="3606018" cy="1976102"/>
            <a:chOff x="4548938" y="4543248"/>
            <a:chExt cx="3606018" cy="197610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C14E354-5231-B10F-9877-330E2FFAFE8D}"/>
                </a:ext>
              </a:extLst>
            </p:cNvPr>
            <p:cNvSpPr/>
            <p:nvPr/>
          </p:nvSpPr>
          <p:spPr>
            <a:xfrm>
              <a:off x="5733506" y="4543248"/>
              <a:ext cx="1315618" cy="1565339"/>
            </a:xfrm>
            <a:prstGeom prst="ellipse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191D2B-BC12-3F46-2992-7A305474BA01}"/>
                </a:ext>
              </a:extLst>
            </p:cNvPr>
            <p:cNvSpPr txBox="1"/>
            <p:nvPr/>
          </p:nvSpPr>
          <p:spPr>
            <a:xfrm>
              <a:off x="4548938" y="6056146"/>
              <a:ext cx="3606018" cy="463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800" b="0" i="0" dirty="0">
                  <a:solidFill>
                    <a:schemeClr val="bg1"/>
                  </a:solidFill>
                  <a:effectLst/>
                  <a:latin typeface="Lora" pitchFamily="2" charset="0"/>
                </a:rPr>
                <a:t>LCD display </a:t>
              </a:r>
              <a:r>
                <a:rPr lang="en-US" sz="1800" dirty="0">
                  <a:solidFill>
                    <a:schemeClr val="bg1"/>
                  </a:solidFill>
                  <a:latin typeface="Lora" pitchFamily="2" charset="0"/>
                </a:rPr>
                <a:t>with I2C module</a:t>
              </a:r>
              <a:endParaRPr lang="en-US" sz="1800" b="0" i="0" dirty="0">
                <a:solidFill>
                  <a:schemeClr val="bg1"/>
                </a:solidFill>
                <a:effectLst/>
                <a:latin typeface="Lora" pitchFamily="2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91E523C-E638-17CB-6214-8A2015F578BE}"/>
              </a:ext>
            </a:extLst>
          </p:cNvPr>
          <p:cNvGrpSpPr/>
          <p:nvPr/>
        </p:nvGrpSpPr>
        <p:grpSpPr>
          <a:xfrm>
            <a:off x="3838673" y="1738106"/>
            <a:ext cx="3984171" cy="1977479"/>
            <a:chOff x="352229" y="4541871"/>
            <a:chExt cx="3984171" cy="1977479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054D162-22A0-EE4C-8E79-5BF13FC52F2A}"/>
                </a:ext>
              </a:extLst>
            </p:cNvPr>
            <p:cNvSpPr/>
            <p:nvPr/>
          </p:nvSpPr>
          <p:spPr>
            <a:xfrm>
              <a:off x="1686505" y="4541871"/>
              <a:ext cx="1315618" cy="1565339"/>
            </a:xfrm>
            <a:prstGeom prst="ellipse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4DE69CF-A6E7-D980-DE89-60B9C72F92C9}"/>
                </a:ext>
              </a:extLst>
            </p:cNvPr>
            <p:cNvSpPr txBox="1"/>
            <p:nvPr/>
          </p:nvSpPr>
          <p:spPr>
            <a:xfrm>
              <a:off x="352229" y="6056146"/>
              <a:ext cx="3984171" cy="463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chemeClr val="bg1"/>
                  </a:solidFill>
                  <a:latin typeface="Lora" pitchFamily="2" charset="0"/>
                </a:rPr>
                <a:t>ESP8266 Programmer module</a:t>
              </a:r>
              <a:endParaRPr lang="en-US" sz="1800" b="0" i="0" dirty="0">
                <a:solidFill>
                  <a:schemeClr val="bg1"/>
                </a:solidFill>
                <a:effectLst/>
                <a:latin typeface="Lora" pitchFamily="2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219D04E-505D-8AD0-A1C9-AB1B6C734F57}"/>
              </a:ext>
            </a:extLst>
          </p:cNvPr>
          <p:cNvGrpSpPr/>
          <p:nvPr/>
        </p:nvGrpSpPr>
        <p:grpSpPr>
          <a:xfrm>
            <a:off x="447849" y="1786760"/>
            <a:ext cx="2895601" cy="1923117"/>
            <a:chOff x="449537" y="1647634"/>
            <a:chExt cx="2895601" cy="1923117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D0468E9-691B-8DE6-28BE-9EF03D332C37}"/>
                </a:ext>
              </a:extLst>
            </p:cNvPr>
            <p:cNvSpPr/>
            <p:nvPr/>
          </p:nvSpPr>
          <p:spPr>
            <a:xfrm>
              <a:off x="989044" y="1647634"/>
              <a:ext cx="1576874" cy="1781366"/>
            </a:xfrm>
            <a:prstGeom prst="ellipse">
              <a:avLst/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4018E3C-1352-E48D-F6C7-9E433EB08D77}"/>
                </a:ext>
              </a:extLst>
            </p:cNvPr>
            <p:cNvSpPr txBox="1"/>
            <p:nvPr/>
          </p:nvSpPr>
          <p:spPr>
            <a:xfrm>
              <a:off x="449537" y="3107547"/>
              <a:ext cx="2895601" cy="463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chemeClr val="bg1"/>
                  </a:solidFill>
                  <a:latin typeface="Lora" pitchFamily="2" charset="0"/>
                </a:rPr>
                <a:t>Power Supply Module</a:t>
              </a:r>
              <a:endParaRPr lang="en-US" sz="1800" b="0" i="0" dirty="0">
                <a:solidFill>
                  <a:schemeClr val="bg1"/>
                </a:solidFill>
                <a:effectLst/>
                <a:latin typeface="Lora" pitchFamily="2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B62272E-C337-DE14-F73F-A15376F4F6FC}"/>
              </a:ext>
            </a:extLst>
          </p:cNvPr>
          <p:cNvGrpSpPr/>
          <p:nvPr/>
        </p:nvGrpSpPr>
        <p:grpSpPr>
          <a:xfrm>
            <a:off x="8848552" y="4490263"/>
            <a:ext cx="1557796" cy="2059774"/>
            <a:chOff x="9097287" y="4459576"/>
            <a:chExt cx="1557796" cy="205977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6BEB220-2109-11E8-6C21-3413ECFCD152}"/>
                </a:ext>
              </a:extLst>
            </p:cNvPr>
            <p:cNvSpPr/>
            <p:nvPr/>
          </p:nvSpPr>
          <p:spPr>
            <a:xfrm>
              <a:off x="9218376" y="4459576"/>
              <a:ext cx="1315618" cy="1565339"/>
            </a:xfrm>
            <a:prstGeom prst="ellipse">
              <a:avLst/>
            </a:prstGeom>
            <a:blipFill dpi="0"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572279D-FC68-6A88-CC83-AE1C2A464F12}"/>
                </a:ext>
              </a:extLst>
            </p:cNvPr>
            <p:cNvSpPr txBox="1"/>
            <p:nvPr/>
          </p:nvSpPr>
          <p:spPr>
            <a:xfrm>
              <a:off x="9097287" y="6056146"/>
              <a:ext cx="1557796" cy="463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chemeClr val="bg1"/>
                  </a:solidFill>
                  <a:latin typeface="Lora" pitchFamily="2" charset="0"/>
                </a:rPr>
                <a:t>ESP8266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361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75000"/>
              </a:schemeClr>
            </a:gs>
            <a:gs pos="57000">
              <a:schemeClr val="accent2">
                <a:lumMod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1C1DCA5-7CE9-BC1B-AF05-7D52ECD31FDB}"/>
              </a:ext>
            </a:extLst>
          </p:cNvPr>
          <p:cNvGrpSpPr/>
          <p:nvPr/>
        </p:nvGrpSpPr>
        <p:grpSpPr>
          <a:xfrm>
            <a:off x="0" y="0"/>
            <a:ext cx="5745018" cy="1349593"/>
            <a:chOff x="127000" y="127000"/>
            <a:chExt cx="5745018" cy="1349593"/>
          </a:xfrm>
        </p:grpSpPr>
        <p:pic>
          <p:nvPicPr>
            <p:cNvPr id="3" name="Graphic 2" descr="World with solid fill">
              <a:extLst>
                <a:ext uri="{FF2B5EF4-FFF2-40B4-BE49-F238E27FC236}">
                  <a16:creationId xmlns:a16="http://schemas.microsoft.com/office/drawing/2014/main" id="{CC33505D-2DAF-2EE8-48B8-59A9C379F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7000" y="127000"/>
              <a:ext cx="406400" cy="406400"/>
            </a:xfrm>
            <a:prstGeom prst="rect">
              <a:avLst/>
            </a:prstGeom>
          </p:spPr>
        </p:pic>
        <p:pic>
          <p:nvPicPr>
            <p:cNvPr id="6" name="Graphic 5" descr="World with solid fill">
              <a:extLst>
                <a:ext uri="{FF2B5EF4-FFF2-40B4-BE49-F238E27FC236}">
                  <a16:creationId xmlns:a16="http://schemas.microsoft.com/office/drawing/2014/main" id="{688A9EA1-5C66-8E36-B426-42589FCE3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7000" y="127000"/>
              <a:ext cx="406400" cy="406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784CC36-AE8D-988C-127F-FEC211B75DDD}"/>
                </a:ext>
              </a:extLst>
            </p:cNvPr>
            <p:cNvSpPr txBox="1"/>
            <p:nvPr/>
          </p:nvSpPr>
          <p:spPr>
            <a:xfrm>
              <a:off x="330200" y="953373"/>
              <a:ext cx="554181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i="0" dirty="0">
                  <a:solidFill>
                    <a:schemeClr val="bg1"/>
                  </a:solidFill>
                  <a:effectLst/>
                  <a:latin typeface="Lora" pitchFamily="2" charset="0"/>
                </a:rPr>
                <a:t>System Configuration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286284B-EC52-F81A-5EF7-014724786B1C}"/>
              </a:ext>
            </a:extLst>
          </p:cNvPr>
          <p:cNvGrpSpPr/>
          <p:nvPr/>
        </p:nvGrpSpPr>
        <p:grpSpPr>
          <a:xfrm>
            <a:off x="406400" y="2304922"/>
            <a:ext cx="3294744" cy="3274454"/>
            <a:chOff x="2450274" y="3345543"/>
            <a:chExt cx="3294744" cy="3274454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350FCC57-E99D-5340-6E5D-923BEBDEA913}"/>
                </a:ext>
              </a:extLst>
            </p:cNvPr>
            <p:cNvSpPr/>
            <p:nvPr/>
          </p:nvSpPr>
          <p:spPr>
            <a:xfrm>
              <a:off x="2536088" y="3345543"/>
              <a:ext cx="2543158" cy="2602627"/>
            </a:xfrm>
            <a:prstGeom prst="roundRect">
              <a:avLst>
                <a:gd name="adj" fmla="val 50000"/>
              </a:avLst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27E50AB-951D-B931-B5D7-36C1D3C9EC65}"/>
                </a:ext>
              </a:extLst>
            </p:cNvPr>
            <p:cNvSpPr txBox="1"/>
            <p:nvPr/>
          </p:nvSpPr>
          <p:spPr>
            <a:xfrm>
              <a:off x="2450274" y="6033105"/>
              <a:ext cx="3294744" cy="586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Lora" pitchFamily="2" charset="0"/>
                </a:rPr>
                <a:t>Windows OS</a:t>
              </a:r>
              <a:endParaRPr lang="en-US" sz="2400" b="0" i="0" dirty="0">
                <a:solidFill>
                  <a:schemeClr val="bg1"/>
                </a:solidFill>
                <a:effectLst/>
                <a:latin typeface="Lora" pitchFamily="2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5800A8B-EC06-234E-894A-7D21B2E8ABD8}"/>
              </a:ext>
            </a:extLst>
          </p:cNvPr>
          <p:cNvGrpSpPr/>
          <p:nvPr/>
        </p:nvGrpSpPr>
        <p:grpSpPr>
          <a:xfrm>
            <a:off x="4131833" y="2304922"/>
            <a:ext cx="3294744" cy="3274455"/>
            <a:chOff x="6761772" y="3428999"/>
            <a:chExt cx="3294744" cy="3274455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88994A91-1A1E-791C-95B5-4DE3D954917A}"/>
                </a:ext>
              </a:extLst>
            </p:cNvPr>
            <p:cNvSpPr/>
            <p:nvPr/>
          </p:nvSpPr>
          <p:spPr>
            <a:xfrm>
              <a:off x="6982408" y="3428999"/>
              <a:ext cx="2702768" cy="2822511"/>
            </a:xfrm>
            <a:prstGeom prst="roundRect">
              <a:avLst>
                <a:gd name="adj" fmla="val 50000"/>
              </a:avLst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8BF462C-1ADF-8FDD-1AF7-D90B0F0C175A}"/>
                </a:ext>
              </a:extLst>
            </p:cNvPr>
            <p:cNvSpPr txBox="1"/>
            <p:nvPr/>
          </p:nvSpPr>
          <p:spPr>
            <a:xfrm>
              <a:off x="6761772" y="6116562"/>
              <a:ext cx="3294744" cy="586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Lora" pitchFamily="2" charset="0"/>
                </a:rPr>
                <a:t>Arduino Compiler</a:t>
              </a:r>
              <a:endParaRPr lang="en-US" sz="2400" b="0" i="0" dirty="0">
                <a:solidFill>
                  <a:schemeClr val="bg1"/>
                </a:solidFill>
                <a:effectLst/>
                <a:latin typeface="Lora" pitchFamily="2" charset="0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DDBF539B-7CFF-CCF5-D816-3204C9D42C4C}"/>
              </a:ext>
            </a:extLst>
          </p:cNvPr>
          <p:cNvSpPr txBox="1"/>
          <p:nvPr/>
        </p:nvSpPr>
        <p:spPr>
          <a:xfrm>
            <a:off x="406400" y="1457478"/>
            <a:ext cx="11629359" cy="1694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0" i="0" dirty="0">
                <a:solidFill>
                  <a:schemeClr val="bg1"/>
                </a:solidFill>
                <a:effectLst/>
                <a:latin typeface="Lora" pitchFamily="2" charset="0"/>
              </a:rPr>
              <a:t>Software Requirements 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Lora" pitchFamily="2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Lora" pitchFamily="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AEA514F-97F3-56A5-B411-3D0D3A98D5A2}"/>
              </a:ext>
            </a:extLst>
          </p:cNvPr>
          <p:cNvGrpSpPr/>
          <p:nvPr/>
        </p:nvGrpSpPr>
        <p:grpSpPr>
          <a:xfrm>
            <a:off x="8372334" y="2304921"/>
            <a:ext cx="3294744" cy="3274455"/>
            <a:chOff x="6761772" y="3428999"/>
            <a:chExt cx="3294744" cy="3274455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061A924-3402-B695-41F3-73C1F04A19EC}"/>
                </a:ext>
              </a:extLst>
            </p:cNvPr>
            <p:cNvSpPr/>
            <p:nvPr/>
          </p:nvSpPr>
          <p:spPr>
            <a:xfrm>
              <a:off x="6982408" y="3428999"/>
              <a:ext cx="2702768" cy="2822511"/>
            </a:xfrm>
            <a:prstGeom prst="roundRect">
              <a:avLst>
                <a:gd name="adj" fmla="val 50000"/>
              </a:avLst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18FC4E-A46B-4FE6-1BDB-D6C845606DF0}"/>
                </a:ext>
              </a:extLst>
            </p:cNvPr>
            <p:cNvSpPr txBox="1"/>
            <p:nvPr/>
          </p:nvSpPr>
          <p:spPr>
            <a:xfrm>
              <a:off x="6761772" y="6116562"/>
              <a:ext cx="3294744" cy="586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b="0" i="0" dirty="0">
                  <a:solidFill>
                    <a:schemeClr val="bg1"/>
                  </a:solidFill>
                  <a:effectLst/>
                  <a:latin typeface="Lora" pitchFamily="2" charset="0"/>
                </a:rPr>
                <a:t>Cloud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505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75000"/>
              </a:schemeClr>
            </a:gs>
            <a:gs pos="57000">
              <a:schemeClr val="accent2">
                <a:lumMod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1C1DCA5-7CE9-BC1B-AF05-7D52ECD31FDB}"/>
              </a:ext>
            </a:extLst>
          </p:cNvPr>
          <p:cNvGrpSpPr/>
          <p:nvPr/>
        </p:nvGrpSpPr>
        <p:grpSpPr>
          <a:xfrm>
            <a:off x="0" y="0"/>
            <a:ext cx="406400" cy="406400"/>
            <a:chOff x="127000" y="127000"/>
            <a:chExt cx="406400" cy="406400"/>
          </a:xfrm>
        </p:grpSpPr>
        <p:pic>
          <p:nvPicPr>
            <p:cNvPr id="3" name="Graphic 2" descr="World with solid fill">
              <a:extLst>
                <a:ext uri="{FF2B5EF4-FFF2-40B4-BE49-F238E27FC236}">
                  <a16:creationId xmlns:a16="http://schemas.microsoft.com/office/drawing/2014/main" id="{CC33505D-2DAF-2EE8-48B8-59A9C379F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7000" y="127000"/>
              <a:ext cx="406400" cy="406400"/>
            </a:xfrm>
            <a:prstGeom prst="rect">
              <a:avLst/>
            </a:prstGeom>
          </p:spPr>
        </p:pic>
        <p:pic>
          <p:nvPicPr>
            <p:cNvPr id="6" name="Graphic 5" descr="World with solid fill">
              <a:extLst>
                <a:ext uri="{FF2B5EF4-FFF2-40B4-BE49-F238E27FC236}">
                  <a16:creationId xmlns:a16="http://schemas.microsoft.com/office/drawing/2014/main" id="{688A9EA1-5C66-8E36-B426-42589FCE3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7000" y="127000"/>
              <a:ext cx="406400" cy="406400"/>
            </a:xfrm>
            <a:prstGeom prst="rect">
              <a:avLst/>
            </a:prstGeom>
          </p:spPr>
        </p:pic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B902E09-095F-F54B-F921-EBBF4C93E27E}"/>
              </a:ext>
            </a:extLst>
          </p:cNvPr>
          <p:cNvSpPr/>
          <p:nvPr/>
        </p:nvSpPr>
        <p:spPr>
          <a:xfrm>
            <a:off x="2705878" y="1483567"/>
            <a:ext cx="7585787" cy="2855167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/>
              <a:t>THANK YOU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27677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8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053D70"/>
      </a:accent2>
      <a:accent3>
        <a:srgbClr val="028CCF"/>
      </a:accent3>
      <a:accent4>
        <a:srgbClr val="FFC000"/>
      </a:accent4>
      <a:accent5>
        <a:srgbClr val="0F8C1B"/>
      </a:accent5>
      <a:accent6>
        <a:srgbClr val="00472E"/>
      </a:accent6>
      <a:hlink>
        <a:srgbClr val="0563C1"/>
      </a:hlink>
      <a:folHlink>
        <a:srgbClr val="954F72"/>
      </a:folHlink>
    </a:clrScheme>
    <a:fontScheme name="Custom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</TotalTime>
  <Words>353</Words>
  <Application>Microsoft Office PowerPoint</Application>
  <PresentationFormat>Widescreen</PresentationFormat>
  <Paragraphs>38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Lora</vt:lpstr>
      <vt:lpstr>Times New Roman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Deckzi Solutions</dc:creator>
  <cp:lastModifiedBy>Erramuri Dhanush RajKumar</cp:lastModifiedBy>
  <cp:revision>29</cp:revision>
  <dcterms:created xsi:type="dcterms:W3CDTF">2022-02-22T07:15:13Z</dcterms:created>
  <dcterms:modified xsi:type="dcterms:W3CDTF">2024-05-01T08:56:53Z</dcterms:modified>
</cp:coreProperties>
</file>